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55" r:id="rId2"/>
    <p:sldId id="256" r:id="rId3"/>
    <p:sldId id="257" r:id="rId4"/>
    <p:sldId id="307" r:id="rId5"/>
    <p:sldId id="26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28" r:id="rId27"/>
    <p:sldId id="329" r:id="rId28"/>
    <p:sldId id="330" r:id="rId29"/>
    <p:sldId id="331" r:id="rId30"/>
    <p:sldId id="332" r:id="rId31"/>
    <p:sldId id="333" r:id="rId32"/>
    <p:sldId id="334" r:id="rId33"/>
    <p:sldId id="335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66FF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328" y="-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67CB817B-5D46-4523-936D-9198FB2F692C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A7C45766-5891-4C95-9EEA-01B82DC7B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88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64F70144-2AD3-4417-A4E2-C3EB9C3639F5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3C5C889C-110E-4BE6-AE38-9CEF26BF5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885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530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530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EFB9DFB-F370-40D6-88CB-91870CA31D42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530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1A75FD-4B71-4680-B978-4B19241366C5}" type="slidenum">
              <a:rPr lang="en-US">
                <a:latin typeface="Times New Roman" pitchFamily="18" charset="0"/>
              </a:rPr>
              <a:pPr/>
              <a:t>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451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451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5E96F6A-EC1B-4D72-BD07-E6326426D187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451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9E506-5F03-4C4E-B8AA-EA521EA44F43}" type="slidenum">
              <a:rPr lang="en-US">
                <a:latin typeface="Times New Roman" pitchFamily="18" charset="0"/>
              </a:rPr>
              <a:pPr/>
              <a:t>11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554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554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2614A897-C6CA-48EA-84C4-F58BCA95C595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554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9C1E5-07E0-4222-9CDE-3D3E7F5B76FF}" type="slidenum">
              <a:rPr lang="en-US">
                <a:latin typeface="Times New Roman" pitchFamily="18" charset="0"/>
              </a:rPr>
              <a:pPr/>
              <a:t>12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656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656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515B827-9EC8-453D-95EC-09EEA817E2E4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656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7AD13-B6A9-4681-A813-71A227F15B02}" type="slidenum">
              <a:rPr lang="en-US">
                <a:latin typeface="Times New Roman" pitchFamily="18" charset="0"/>
              </a:rPr>
              <a:pPr/>
              <a:t>13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758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758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095078A-CB2A-4560-BCA0-FBE542476632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75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86E00-E32B-4C81-B0D1-7E5139159AAE}" type="slidenum">
              <a:rPr lang="en-US">
                <a:latin typeface="Times New Roman" pitchFamily="18" charset="0"/>
              </a:rPr>
              <a:pPr/>
              <a:t>14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861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861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4986553-68D8-4951-8BF1-45CC48BD167F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861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6E493-9609-422B-9172-615E9600DABC}" type="slidenum">
              <a:rPr lang="en-US">
                <a:latin typeface="Times New Roman" pitchFamily="18" charset="0"/>
              </a:rPr>
              <a:pPr/>
              <a:t>15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96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963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54B387D-AEEB-4BC7-B221-4F3CBFD2F8C1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96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A1CAB1-8C8B-4E30-BE65-BC48707088CC}" type="slidenum">
              <a:rPr lang="en-US">
                <a:latin typeface="Times New Roman" pitchFamily="18" charset="0"/>
              </a:rPr>
              <a:pPr/>
              <a:t>16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06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066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58766DD3-BF61-4F50-B397-22B4AF16FB55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066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574D1B-7257-46EA-AC96-744200DF8A71}" type="slidenum">
              <a:rPr lang="en-US">
                <a:latin typeface="Times New Roman" pitchFamily="18" charset="0"/>
              </a:rPr>
              <a:pPr/>
              <a:t>17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168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168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D063157-E2FC-4F4C-AD69-1CD88FF5B1EF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168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5AA3D9-5516-4B20-B75E-F3B5B7631A3C}" type="slidenum">
              <a:rPr lang="en-US">
                <a:latin typeface="Times New Roman" pitchFamily="18" charset="0"/>
              </a:rPr>
              <a:pPr/>
              <a:t>18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270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270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9650287-948F-4A09-8329-3F222867AA68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271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F983DB-84D9-43EE-9297-9EC121AB5C34}" type="slidenum">
              <a:rPr lang="en-US">
                <a:latin typeface="Times New Roman" pitchFamily="18" charset="0"/>
              </a:rPr>
              <a:pPr/>
              <a:t>19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373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373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377D4E6-B561-4A16-B558-624F9CCF979E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373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6F43D-CA6C-422C-9EB9-126853108C0E}" type="slidenum">
              <a:rPr lang="en-US">
                <a:latin typeface="Times New Roman" pitchFamily="18" charset="0"/>
              </a:rPr>
              <a:pPr/>
              <a:t>20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632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632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27342CB-DEC5-4834-9E3B-4EDB65F84161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632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33C337-0237-47EE-A4F6-013698094BB3}" type="slidenum">
              <a:rPr lang="en-US">
                <a:latin typeface="Times New Roman" pitchFamily="18" charset="0"/>
              </a:rPr>
              <a:pPr/>
              <a:t>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475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475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702F50E-069E-417D-BC5B-1D4CBB7B3AFC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475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C401F9-E20F-411F-99D4-1C1BF6ED4AA1}" type="slidenum">
              <a:rPr lang="en-US">
                <a:latin typeface="Times New Roman" pitchFamily="18" charset="0"/>
              </a:rPr>
              <a:pPr/>
              <a:t>21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578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578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86EAE7-040E-421D-9061-B96B77EAF6B1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578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A307A-47E8-4615-A564-C5986F16C4C3}" type="slidenum">
              <a:rPr lang="en-US">
                <a:latin typeface="Times New Roman" pitchFamily="18" charset="0"/>
              </a:rPr>
              <a:pPr/>
              <a:t>22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680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680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18B6700-D7EA-4F03-8E59-A03C3CD443E9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680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AC52EB-F250-478C-A388-6AA85810FC6B}" type="slidenum">
              <a:rPr lang="en-US">
                <a:latin typeface="Times New Roman" pitchFamily="18" charset="0"/>
              </a:rPr>
              <a:pPr/>
              <a:t>23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78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782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9CF2C78-790E-49E5-98AA-71EB9AB61D91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78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0452D3-4E2B-4FD8-8AB7-E9FA306D2626}" type="slidenum">
              <a:rPr lang="en-US">
                <a:latin typeface="Times New Roman" pitchFamily="18" charset="0"/>
              </a:rPr>
              <a:pPr/>
              <a:t>24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885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885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ACA42CB-10F1-42CF-9D12-244B1342B76B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885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8E77CF-7F91-4F9B-AAD5-4F4DFEB320CE}" type="slidenum">
              <a:rPr lang="en-US">
                <a:latin typeface="Times New Roman" pitchFamily="18" charset="0"/>
              </a:rPr>
              <a:pPr/>
              <a:t>25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987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987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3F99185-B673-457C-BB71-5FFCF81C16E6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987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01CD4C-830F-4344-80A4-D4864CF1D874}" type="slidenum">
              <a:rPr lang="en-US">
                <a:latin typeface="Times New Roman" pitchFamily="18" charset="0"/>
              </a:rPr>
              <a:pPr/>
              <a:t>26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090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090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C898920-C3B4-47F1-83D9-DB5A12880EFD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090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DFAFF-C811-44F1-9A31-980B7D726EC4}" type="slidenum">
              <a:rPr lang="en-US">
                <a:latin typeface="Times New Roman" pitchFamily="18" charset="0"/>
              </a:rPr>
              <a:pPr/>
              <a:t>27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192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192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FDECD93-D280-49ED-AA7E-0DA2C3DE9224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192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31F51B-2591-4A50-A1C6-5A47CA92D740}" type="slidenum">
              <a:rPr lang="en-US">
                <a:latin typeface="Times New Roman" pitchFamily="18" charset="0"/>
              </a:rPr>
              <a:pPr/>
              <a:t>28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294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294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61C4D0C-7A58-49A4-B478-60C0FE5BEE8A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295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812FF6-5E99-4FD8-A5C3-750369197B80}" type="slidenum">
              <a:rPr lang="en-US">
                <a:latin typeface="Times New Roman" pitchFamily="18" charset="0"/>
              </a:rPr>
              <a:pPr/>
              <a:t>29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397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397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E4B9DA7-A250-49B5-B25C-0D606AFB40E0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397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C79EA9-E4D4-43AB-AFB8-E843DAD31052}" type="slidenum">
              <a:rPr lang="en-US">
                <a:latin typeface="Times New Roman" pitchFamily="18" charset="0"/>
              </a:rPr>
              <a:pPr/>
              <a:t>30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734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734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69B3910-12E7-4277-944E-821A06C33DDF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735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27F0D6-3E98-4C99-809D-C04703578867}" type="slidenum">
              <a:rPr lang="en-US">
                <a:latin typeface="Times New Roman" pitchFamily="18" charset="0"/>
              </a:rPr>
              <a:pPr/>
              <a:t>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499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499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0A09B13E-F821-4105-A5E2-B7B3CDF586E0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499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CD3B0-8CB8-4CD5-B44A-8BEC820A30E2}" type="slidenum">
              <a:rPr lang="en-US">
                <a:latin typeface="Times New Roman" pitchFamily="18" charset="0"/>
              </a:rPr>
              <a:pPr/>
              <a:t>31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602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602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4FFCB79-E89F-4D3F-A4E8-BB9E100AA8D6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602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259F36-73B9-40A1-BEB3-3F7AF879515E}" type="slidenum">
              <a:rPr lang="en-US">
                <a:latin typeface="Times New Roman" pitchFamily="18" charset="0"/>
              </a:rPr>
              <a:pPr/>
              <a:t>32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704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704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7630AB2-4F7F-4E97-A6A5-2FD35B984460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704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70896-7229-4775-87C9-D492AA742556}" type="slidenum">
              <a:rPr lang="en-US">
                <a:latin typeface="Times New Roman" pitchFamily="18" charset="0"/>
              </a:rPr>
              <a:pPr/>
              <a:t>33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806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806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4B4AA1A-B896-4B5B-92EB-9674C79D6130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807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20E23B-C7E5-402E-9A03-639010FBF255}" type="slidenum">
              <a:rPr lang="en-US">
                <a:latin typeface="Times New Roman" pitchFamily="18" charset="0"/>
              </a:rPr>
              <a:pPr/>
              <a:t>34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909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909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2DECEA3E-D56D-4735-8E46-576102C36B3A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909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5DE15-2EC6-4C55-9AE1-929506A098A7}" type="slidenum">
              <a:rPr lang="en-US">
                <a:latin typeface="Times New Roman" pitchFamily="18" charset="0"/>
              </a:rPr>
              <a:pPr/>
              <a:t>35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011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011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29AF790-40D6-418A-A209-368C9AEB40D5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011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D3BDA-0ED8-496E-B6DD-54FC3C888415}" type="slidenum">
              <a:rPr lang="en-US">
                <a:latin typeface="Times New Roman" pitchFamily="18" charset="0"/>
              </a:rPr>
              <a:pPr/>
              <a:t>36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114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114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71932BB-082E-4DBD-ACEA-EFE6E91B78BF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114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432AAC-55F4-4778-99B3-02BF3F8C3475}" type="slidenum">
              <a:rPr lang="en-US">
                <a:latin typeface="Times New Roman" pitchFamily="18" charset="0"/>
              </a:rPr>
              <a:pPr/>
              <a:t>37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216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216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3C1EC90-83D1-4A4D-8135-FCB84C276343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216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3CE55F-E289-446D-A61D-B785A4FFC989}" type="slidenum">
              <a:rPr lang="en-US">
                <a:latin typeface="Times New Roman" pitchFamily="18" charset="0"/>
              </a:rPr>
              <a:pPr/>
              <a:t>38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318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318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B2E0E9E-BBED-4B30-9796-D0517B678831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31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98532-7DAD-4B09-A96A-41A2CD2EA71D}" type="slidenum">
              <a:rPr lang="en-US">
                <a:latin typeface="Times New Roman" pitchFamily="18" charset="0"/>
              </a:rPr>
              <a:pPr/>
              <a:t>39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421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421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1F9CC64-B7B1-4FAC-8739-96C9FE46B470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421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BA73D-66C3-45F5-A948-CFAFBF27B3B7}" type="slidenum">
              <a:rPr lang="en-US">
                <a:latin typeface="Times New Roman" pitchFamily="18" charset="0"/>
              </a:rPr>
              <a:pPr/>
              <a:t>40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837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837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6FBE466-853C-4412-8643-D00D25F253AB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837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5E3C1-233E-42CA-AEA0-D8ABD2842E9D}" type="slidenum">
              <a:rPr lang="en-US">
                <a:latin typeface="Times New Roman" pitchFamily="18" charset="0"/>
              </a:rPr>
              <a:pPr/>
              <a:t>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52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523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C7709B1-6844-4952-A73D-4196B0FA26D5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52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3AEF28-B418-4BF3-AEA4-5DC02E422D4A}" type="slidenum">
              <a:rPr lang="en-US">
                <a:latin typeface="Times New Roman" pitchFamily="18" charset="0"/>
              </a:rPr>
              <a:pPr/>
              <a:t>41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62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626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B8155EC-FFD1-41A5-8414-E9E392A555E7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626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951C15-E58B-4D9B-8BAD-1689AF3EAC03}" type="slidenum">
              <a:rPr lang="en-US">
                <a:latin typeface="Times New Roman" pitchFamily="18" charset="0"/>
              </a:rPr>
              <a:pPr/>
              <a:t>42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728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728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39D973E-D6F5-46D8-956A-D62B1E5771A5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728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CCD28-8536-40CB-B804-EBC535A7435B}" type="slidenum">
              <a:rPr lang="en-US">
                <a:latin typeface="Times New Roman" pitchFamily="18" charset="0"/>
              </a:rPr>
              <a:pPr/>
              <a:t>43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830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830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91B1C04-05D2-42B6-A38C-78EBE0582D3E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831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C952D9-ACCB-4DD0-82CB-27C56A64399E}" type="slidenum">
              <a:rPr lang="en-US">
                <a:latin typeface="Times New Roman" pitchFamily="18" charset="0"/>
              </a:rPr>
              <a:pPr/>
              <a:t>44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933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933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3B9B226-D5AD-4C3D-B9AF-80DFB6D209C1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933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4E771-020B-47D8-8C7E-F445A0538D7A}" type="slidenum">
              <a:rPr lang="en-US">
                <a:latin typeface="Times New Roman" pitchFamily="18" charset="0"/>
              </a:rPr>
              <a:pPr/>
              <a:t>45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035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035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1519D20-43DF-4B15-8E36-D0BE697090C7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035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1A3A9-DD67-4B2E-9D8A-4398D8993951}" type="slidenum">
              <a:rPr lang="en-US">
                <a:latin typeface="Times New Roman" pitchFamily="18" charset="0"/>
              </a:rPr>
              <a:pPr/>
              <a:t>46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138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138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FA379A5-52EC-448D-A824-A489B24EC134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138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DB5D8-FB1F-4259-B0A4-AFFBA8734ABE}" type="slidenum">
              <a:rPr lang="en-US">
                <a:latin typeface="Times New Roman" pitchFamily="18" charset="0"/>
              </a:rPr>
              <a:pPr/>
              <a:t>47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240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240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F078380-5A64-4027-8879-EAC395C830B8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240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48C3A-9B4B-415D-8987-03D23660E2B2}" type="slidenum">
              <a:rPr lang="en-US">
                <a:latin typeface="Times New Roman" pitchFamily="18" charset="0"/>
              </a:rPr>
              <a:pPr/>
              <a:t>48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34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342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A134A57-FD71-4729-A8B3-9EDDB60C2E08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34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29182-3535-4C70-B74F-A112959E95A8}" type="slidenum">
              <a:rPr lang="en-US">
                <a:latin typeface="Times New Roman" pitchFamily="18" charset="0"/>
              </a:rPr>
              <a:pPr/>
              <a:t>49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445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445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CFC5FCB-4FAB-433E-A19D-AB23A1331D75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445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86E26D-C9A0-413D-A88A-44E0B441DA6C}" type="slidenum">
              <a:rPr lang="en-US">
                <a:latin typeface="Times New Roman" pitchFamily="18" charset="0"/>
              </a:rPr>
              <a:pPr/>
              <a:t>50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939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939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08F4CF33-C2E8-44A6-A528-62336CAAD953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939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514AE-517A-4A33-81D9-29098494E9F1}" type="slidenum">
              <a:rPr lang="en-US">
                <a:latin typeface="Times New Roman" pitchFamily="18" charset="0"/>
              </a:rPr>
              <a:pPr/>
              <a:t>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547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547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86237E2-2E71-404C-9103-41B087DE5E61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547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7485D8-4431-4E62-A24C-F8EED984E724}" type="slidenum">
              <a:rPr lang="en-US">
                <a:latin typeface="Times New Roman" pitchFamily="18" charset="0"/>
              </a:rPr>
              <a:pPr/>
              <a:t>51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650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650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61A3A33-C02F-4950-8154-0F87B86BBB4F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650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82476B-535D-4AE1-AA30-A75F83171D65}" type="slidenum">
              <a:rPr lang="en-US">
                <a:latin typeface="Times New Roman" pitchFamily="18" charset="0"/>
              </a:rPr>
              <a:pPr/>
              <a:t>52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042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042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A06598C-A6F6-4B76-9722-57C5E21E999D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042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73D9CA-1F24-4719-9867-C43236FAF8CE}" type="slidenum">
              <a:rPr lang="en-US">
                <a:latin typeface="Times New Roman" pitchFamily="18" charset="0"/>
              </a:rPr>
              <a:pPr/>
              <a:t>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144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144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1B55CD4-1E86-4FB2-B210-A95DB34E36EC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144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D581-52F8-401B-94C7-A8F810DA1430}" type="slidenum">
              <a:rPr lang="en-US">
                <a:latin typeface="Times New Roman" pitchFamily="18" charset="0"/>
              </a:rPr>
              <a:pPr/>
              <a:t>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246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246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849AADA-4252-4AE0-836F-2BBCEAF35113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247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DF3B70-7CCC-43DE-9F6F-CB8400DDDFE2}" type="slidenum">
              <a:rPr lang="en-US">
                <a:latin typeface="Times New Roman" pitchFamily="18" charset="0"/>
              </a:rPr>
              <a:pPr/>
              <a:t>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349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349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FB57AD6-88C2-493F-802C-A128D7DE8B28}" type="datetime1">
              <a:rPr lang="en-US">
                <a:latin typeface="Times New Roman" pitchFamily="18" charset="0"/>
              </a:rPr>
              <a:pPr/>
              <a:t>5/15/13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349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2AA745-7647-44B2-9F63-9DAE2BB48440}" type="slidenum">
              <a:rPr lang="en-US">
                <a:latin typeface="Times New Roman" pitchFamily="18" charset="0"/>
              </a:rPr>
              <a:pPr/>
              <a:t>10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4AF7A-525B-4556-BD90-D7F8D47CE1ED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B841D-3704-454C-84E0-2E879689A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24625-0293-484E-A007-56650ACDF6AF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C3CB1-15F3-460F-A6A2-217EF9181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E224-97C8-4D1F-B701-7E02E0302B94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E9513-865F-4B30-BE0D-1D4C3A384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1FE3D-342C-4A6B-B235-931EA22C0468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1D72-897A-4A48-B2D2-CF0E0E0E3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8AEE7-B36A-4C8C-8389-DAA95C8B3706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491BF-BD71-400D-9F9E-47BBEC0EB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868B6-EDBD-47D7-923A-BE87115E21A3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75637-87CC-43C5-A89D-1872D8EED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EC1CA-FEA2-4661-A072-0783143BC2DB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60570-ACDB-485D-B342-DCDB7F415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EBA33-19A3-420E-A0DA-BD21E903A9ED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16F14-71B0-4858-9F0A-DD17D033F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BB75-3C7C-4DEE-8D52-786A7F591093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6647A-7742-457E-BAA6-513BAC9A8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1C371-1619-4089-92FC-A8964C08F87C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C8DC8-0B14-42D8-BD8B-53E95A816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77A2E-EE52-47D2-9102-2EAF4D904DA7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61BE-8D0E-437E-941D-FC82606F8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fld id="{CB0A6697-D14D-46FC-AB64-AC25B3CFB7BE}" type="datetime1">
              <a:rPr lang="en-US"/>
              <a:pPr>
                <a:defRPr/>
              </a:pPr>
              <a:t>5/15/13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fld id="{ECA183AA-FF1B-44FC-AC2F-D6C46C49A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7.xml"/><Relationship Id="rId20" Type="http://schemas.openxmlformats.org/officeDocument/2006/relationships/slide" Target="slide39.xml"/><Relationship Id="rId21" Type="http://schemas.openxmlformats.org/officeDocument/2006/relationships/slide" Target="slide41.xml"/><Relationship Id="rId22" Type="http://schemas.openxmlformats.org/officeDocument/2006/relationships/slide" Target="slide43.xml"/><Relationship Id="rId23" Type="http://schemas.openxmlformats.org/officeDocument/2006/relationships/slide" Target="slide45.xml"/><Relationship Id="rId24" Type="http://schemas.openxmlformats.org/officeDocument/2006/relationships/slide" Target="slide47.xml"/><Relationship Id="rId25" Type="http://schemas.openxmlformats.org/officeDocument/2006/relationships/slide" Target="slide49.xml"/><Relationship Id="rId26" Type="http://schemas.openxmlformats.org/officeDocument/2006/relationships/slide" Target="slide51.xml"/><Relationship Id="rId27" Type="http://schemas.openxmlformats.org/officeDocument/2006/relationships/slide" Target="slide3.xml"/><Relationship Id="rId10" Type="http://schemas.openxmlformats.org/officeDocument/2006/relationships/slide" Target="slide19.xml"/><Relationship Id="rId11" Type="http://schemas.openxmlformats.org/officeDocument/2006/relationships/slide" Target="slide21.xml"/><Relationship Id="rId12" Type="http://schemas.openxmlformats.org/officeDocument/2006/relationships/slide" Target="slide23.xml"/><Relationship Id="rId13" Type="http://schemas.openxmlformats.org/officeDocument/2006/relationships/slide" Target="slide25.xml"/><Relationship Id="rId14" Type="http://schemas.openxmlformats.org/officeDocument/2006/relationships/slide" Target="slide27.xml"/><Relationship Id="rId15" Type="http://schemas.openxmlformats.org/officeDocument/2006/relationships/slide" Target="slide29.xml"/><Relationship Id="rId16" Type="http://schemas.openxmlformats.org/officeDocument/2006/relationships/slide" Target="slide31.xml"/><Relationship Id="rId17" Type="http://schemas.openxmlformats.org/officeDocument/2006/relationships/slide" Target="slide33.xml"/><Relationship Id="rId18" Type="http://schemas.openxmlformats.org/officeDocument/2006/relationships/slide" Target="slide35.xml"/><Relationship Id="rId19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5.xml"/><Relationship Id="rId4" Type="http://schemas.openxmlformats.org/officeDocument/2006/relationships/slide" Target="slide7.xml"/><Relationship Id="rId5" Type="http://schemas.openxmlformats.org/officeDocument/2006/relationships/slide" Target="slide9.xml"/><Relationship Id="rId6" Type="http://schemas.openxmlformats.org/officeDocument/2006/relationships/slide" Target="slide11.xml"/><Relationship Id="rId7" Type="http://schemas.openxmlformats.org/officeDocument/2006/relationships/slide" Target="slide13.xml"/><Relationship Id="rId8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704"/>
          <a:stretch/>
        </p:blipFill>
        <p:spPr>
          <a:xfrm>
            <a:off x="0" y="0"/>
            <a:ext cx="918161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1295400"/>
            <a:ext cx="8077200" cy="4154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8800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Ch. 21 Planet </a:t>
            </a:r>
            <a:r>
              <a:rPr lang="en-US" sz="8800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Earth </a:t>
            </a:r>
            <a:r>
              <a:rPr lang="en-US" sz="8800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Jeopardy</a:t>
            </a:r>
            <a:r>
              <a:rPr lang="en-US" sz="8800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!</a:t>
            </a:r>
            <a:endParaRPr lang="en-US" sz="8800" dirty="0">
              <a:ln w="10160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24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B. mineral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Minerals have a definite structure and chemical composition!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$500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Explain how the radioactive decay of isotopes is used to determine the age of rocks.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229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772400" y="5715000"/>
            <a:ext cx="1371600" cy="11430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$500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ctr"/>
            <a:r>
              <a:rPr lang="en-US" sz="2800" dirty="0"/>
              <a:t>Scientists measure the amount of the original </a:t>
            </a:r>
            <a:r>
              <a:rPr lang="en-US" sz="2800" dirty="0" smtClean="0"/>
              <a:t>radioactive </a:t>
            </a:r>
            <a:r>
              <a:rPr lang="en-US" sz="2800" dirty="0"/>
              <a:t>material left </a:t>
            </a:r>
            <a:r>
              <a:rPr lang="en-US" sz="2800" dirty="0" err="1" smtClean="0"/>
              <a:t>undecayed</a:t>
            </a:r>
            <a:r>
              <a:rPr lang="en-US" sz="2800" dirty="0"/>
              <a:t> </a:t>
            </a:r>
            <a:r>
              <a:rPr lang="en-US" sz="2800" dirty="0" smtClean="0"/>
              <a:t>in </a:t>
            </a:r>
            <a:r>
              <a:rPr lang="en-US" sz="2800" dirty="0"/>
              <a:t>the rock, or </a:t>
            </a:r>
            <a:r>
              <a:rPr lang="en-US" sz="2800" i="1" dirty="0"/>
              <a:t>parent isotope, </a:t>
            </a:r>
            <a:r>
              <a:rPr lang="en-US" sz="2800" dirty="0"/>
              <a:t>and the amount of the product of the radioactive material’s decay, or </a:t>
            </a:r>
            <a:r>
              <a:rPr lang="en-US" sz="2800" i="1" dirty="0"/>
              <a:t>daughter isotope. </a:t>
            </a:r>
            <a:endParaRPr lang="en-US" sz="2800" dirty="0"/>
          </a:p>
          <a:p>
            <a:pPr algn="ctr"/>
            <a:r>
              <a:rPr lang="en-US" sz="2800" dirty="0" smtClean="0"/>
              <a:t>Using </a:t>
            </a:r>
            <a:r>
              <a:rPr lang="en-US" sz="2800" dirty="0"/>
              <a:t>the known decay rate for each type of isotope, </a:t>
            </a:r>
            <a:r>
              <a:rPr lang="en-US" sz="2800" b="1" u="sng" dirty="0"/>
              <a:t>scientists compare the proportions of the parent and daughter isotopes to determine the absolute age of the rock</a:t>
            </a:r>
            <a:r>
              <a:rPr lang="en-US" sz="2800" dirty="0"/>
              <a:t>. </a:t>
            </a:r>
            <a:endParaRPr lang="en-US" sz="2800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</a:t>
            </a:r>
            <a:r>
              <a:rPr lang="en-US" b="1" dirty="0" smtClean="0">
                <a:solidFill>
                  <a:srgbClr val="33CC33"/>
                </a:solidFill>
              </a:rPr>
              <a:t>of              lithosphere please!</a:t>
            </a:r>
            <a:r>
              <a:rPr lang="en-US" dirty="0" smtClean="0"/>
              <a:t> </a:t>
            </a:r>
            <a:r>
              <a:rPr lang="en-US" dirty="0" smtClean="0"/>
              <a:t>$100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Draw picture labeling the:</a:t>
            </a:r>
          </a:p>
          <a:p>
            <a:pPr algn="ctr"/>
            <a:r>
              <a:rPr lang="en-US" dirty="0" smtClean="0"/>
              <a:t>Asthenosphere</a:t>
            </a:r>
          </a:p>
          <a:p>
            <a:pPr algn="ctr"/>
            <a:r>
              <a:rPr lang="en-US" dirty="0" smtClean="0"/>
              <a:t>Lithosphere</a:t>
            </a:r>
          </a:p>
          <a:p>
            <a:pPr algn="ctr"/>
            <a:r>
              <a:rPr lang="en-US" dirty="0" smtClean="0"/>
              <a:t>Crust</a:t>
            </a:r>
          </a:p>
          <a:p>
            <a:pPr algn="ctr"/>
            <a:r>
              <a:rPr lang="en-US" dirty="0" smtClean="0"/>
              <a:t>Inner core</a:t>
            </a:r>
          </a:p>
          <a:p>
            <a:pPr algn="ctr"/>
            <a:r>
              <a:rPr lang="en-US" dirty="0" smtClean="0"/>
              <a:t>Outer core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433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$100 A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/>
          <a:srcRect l="-8044" r="-8044"/>
          <a:stretch>
            <a:fillRect/>
          </a:stretch>
        </p:blipFill>
        <p:spPr>
          <a:xfrm>
            <a:off x="762000" y="2133600"/>
            <a:ext cx="7772400" cy="4114800"/>
          </a:xfrm>
        </p:spPr>
      </p:pic>
    </p:spTree>
  </p:cSld>
  <p:clrMapOvr>
    <a:masterClrMapping/>
  </p:clrMapOvr>
  <p:transition xmlns:p14="http://schemas.microsoft.com/office/powerpoint/2010/main" advClick="0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$200 Q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2438400"/>
            <a:ext cx="82253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n-lt"/>
              </a:rPr>
              <a:t>Illustrate the plate boundary where </a:t>
            </a:r>
          </a:p>
          <a:p>
            <a:r>
              <a:rPr lang="en-US" sz="3200" dirty="0" smtClean="0">
                <a:latin typeface="+mn-lt"/>
              </a:rPr>
              <a:t>a rift is formed.</a:t>
            </a:r>
          </a:p>
          <a:p>
            <a:r>
              <a:rPr lang="en-US" sz="3200" dirty="0" smtClean="0">
                <a:latin typeface="+mn-lt"/>
              </a:rPr>
              <a:t> Include arrows depicting plate movement.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638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$200 A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981200"/>
            <a:ext cx="6477000" cy="48768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741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$300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Differentiate between continental and oceanic crust.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843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$300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Oceanic:</a:t>
            </a:r>
            <a:r>
              <a:rPr lang="en-US" dirty="0">
                <a:solidFill>
                  <a:srgbClr val="000000"/>
                </a:solidFill>
              </a:rPr>
              <a:t>4-7 mi. </a:t>
            </a:r>
            <a:r>
              <a:rPr lang="en-US" dirty="0" smtClean="0">
                <a:solidFill>
                  <a:srgbClr val="000000"/>
                </a:solidFill>
              </a:rPr>
              <a:t>thick; dense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basalt)</a:t>
            </a:r>
            <a:r>
              <a:rPr lang="en-US" dirty="0">
                <a:solidFill>
                  <a:srgbClr val="000000"/>
                </a:solidFill>
              </a:rPr>
              <a:t> *sinks under continental </a:t>
            </a:r>
            <a:r>
              <a:rPr lang="en-US" dirty="0" smtClean="0">
                <a:solidFill>
                  <a:srgbClr val="000000"/>
                </a:solidFill>
              </a:rPr>
              <a:t>crust</a:t>
            </a:r>
          </a:p>
          <a:p>
            <a:pPr marL="0" indent="0" eaLnBrk="1" hangingPunct="1">
              <a:buNone/>
            </a:pPr>
            <a:endParaRPr lang="en-US" dirty="0"/>
          </a:p>
          <a:p>
            <a:pPr marL="0" indent="0" eaLnBrk="1" hangingPunct="1">
              <a:buNone/>
            </a:pPr>
            <a:r>
              <a:rPr lang="en-US" dirty="0" smtClean="0"/>
              <a:t>Continental:</a:t>
            </a:r>
            <a:r>
              <a:rPr lang="en-US" dirty="0">
                <a:solidFill>
                  <a:srgbClr val="000000"/>
                </a:solidFill>
              </a:rPr>
              <a:t>12-25 mi. thick</a:t>
            </a:r>
          </a:p>
          <a:p>
            <a:pPr marL="0" indent="0" eaLnBrk="1" hangingPunct="1">
              <a:buNone/>
            </a:pPr>
            <a:r>
              <a:rPr lang="en-US" dirty="0">
                <a:solidFill>
                  <a:srgbClr val="000000"/>
                </a:solidFill>
              </a:rPr>
              <a:t>-most thick beneath mountains</a:t>
            </a:r>
          </a:p>
          <a:p>
            <a:pPr marL="0" indent="0" eaLnBrk="1" hangingPunct="1">
              <a:buNone/>
            </a:pPr>
            <a:r>
              <a:rPr lang="en-US" dirty="0">
                <a:solidFill>
                  <a:srgbClr val="000000"/>
                </a:solidFill>
              </a:rPr>
              <a:t>-less dense (</a:t>
            </a:r>
            <a:r>
              <a:rPr lang="en-US" i="1" dirty="0">
                <a:solidFill>
                  <a:srgbClr val="000000"/>
                </a:solidFill>
              </a:rPr>
              <a:t>granite</a:t>
            </a:r>
            <a:r>
              <a:rPr lang="en-US" dirty="0">
                <a:solidFill>
                  <a:srgbClr val="000000"/>
                </a:solidFill>
              </a:rPr>
              <a:t>) than oceanic crust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447800" y="1782754"/>
            <a:ext cx="6248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+mn-lt"/>
              </a:rPr>
              <a:t>Wegener has plenty of evidence to support his theory of continental drift. </a:t>
            </a:r>
            <a:r>
              <a:rPr lang="en-US" sz="3600" b="1" i="1" dirty="0" smtClean="0">
                <a:solidFill>
                  <a:srgbClr val="000000"/>
                </a:solidFill>
                <a:latin typeface="+mn-lt"/>
              </a:rPr>
              <a:t>Why</a:t>
            </a:r>
            <a:r>
              <a:rPr lang="en-US" sz="3600" dirty="0" smtClean="0">
                <a:solidFill>
                  <a:srgbClr val="000000"/>
                </a:solidFill>
                <a:latin typeface="+mn-lt"/>
              </a:rPr>
              <a:t> was his theory not widely accepted at that time?</a:t>
            </a:r>
            <a:endParaRPr lang="en-US" sz="36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$400 Q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solidFill>
                  <a:schemeClr val="bg1"/>
                </a:solidFill>
                <a:latin typeface="+mn-lt"/>
                <a:hlinkClick r:id="rId3" action="ppaction://hlinksldjump"/>
              </a:rPr>
              <a:t>200 pt</a:t>
            </a:r>
            <a:endParaRPr lang="en-US" dirty="0">
              <a:latin typeface="+mn-lt"/>
            </a:endParaRPr>
          </a:p>
        </p:txBody>
      </p:sp>
      <p:sp>
        <p:nvSpPr>
          <p:cNvPr id="2051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4" action="ppaction://hlinksldjump"/>
              </a:rPr>
              <a:t>300 pt</a:t>
            </a:r>
            <a:endParaRPr lang="en-US">
              <a:latin typeface="+mn-lt"/>
              <a:hlinkClick r:id="rId4" action="ppaction://hlinksldjump"/>
            </a:endParaRPr>
          </a:p>
        </p:txBody>
      </p:sp>
      <p:sp>
        <p:nvSpPr>
          <p:cNvPr id="2052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5" action="ppaction://hlinksldjump"/>
              </a:rPr>
              <a:t>400 pt</a:t>
            </a:r>
            <a:endParaRPr lang="en-US">
              <a:latin typeface="+mn-lt"/>
              <a:hlinkClick r:id="rId5" action="ppaction://hlinksldjump"/>
            </a:endParaRPr>
          </a:p>
        </p:txBody>
      </p:sp>
      <p:sp>
        <p:nvSpPr>
          <p:cNvPr id="2053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6" action="ppaction://hlinksldjump"/>
              </a:rPr>
              <a:t>500 pt</a:t>
            </a:r>
            <a:endParaRPr lang="en-US">
              <a:latin typeface="+mn-lt"/>
            </a:endParaRPr>
          </a:p>
        </p:txBody>
      </p:sp>
      <p:sp>
        <p:nvSpPr>
          <p:cNvPr id="2054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7" action="ppaction://hlinksldjump"/>
              </a:rPr>
              <a:t>100 pt</a:t>
            </a:r>
            <a:endParaRPr lang="en-US">
              <a:latin typeface="+mn-lt"/>
            </a:endParaRPr>
          </a:p>
        </p:txBody>
      </p:sp>
      <p:sp>
        <p:nvSpPr>
          <p:cNvPr id="2055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8" action="ppaction://hlinksldjump"/>
              </a:rPr>
              <a:t>200 pt</a:t>
            </a:r>
            <a:endParaRPr lang="en-US">
              <a:latin typeface="+mn-lt"/>
              <a:hlinkClick r:id="rId8" action="ppaction://hlinksldjump"/>
            </a:endParaRPr>
          </a:p>
        </p:txBody>
      </p:sp>
      <p:sp>
        <p:nvSpPr>
          <p:cNvPr id="2056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9" action="ppaction://hlinksldjump"/>
              </a:rPr>
              <a:t>300 pt</a:t>
            </a:r>
            <a:endParaRPr lang="en-US">
              <a:latin typeface="+mn-lt"/>
            </a:endParaRPr>
          </a:p>
        </p:txBody>
      </p:sp>
      <p:sp>
        <p:nvSpPr>
          <p:cNvPr id="2057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0" action="ppaction://hlinksldjump"/>
              </a:rPr>
              <a:t>400 pt</a:t>
            </a:r>
            <a:endParaRPr lang="en-US">
              <a:latin typeface="+mn-lt"/>
            </a:endParaRPr>
          </a:p>
        </p:txBody>
      </p:sp>
      <p:sp>
        <p:nvSpPr>
          <p:cNvPr id="2058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1" action="ppaction://hlinksldjump"/>
              </a:rPr>
              <a:t>500 pt</a:t>
            </a:r>
            <a:endParaRPr lang="en-US">
              <a:latin typeface="+mn-lt"/>
            </a:endParaRPr>
          </a:p>
        </p:txBody>
      </p:sp>
      <p:sp>
        <p:nvSpPr>
          <p:cNvPr id="2059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2" action="ppaction://hlinksldjump"/>
              </a:rPr>
              <a:t>100 pt</a:t>
            </a:r>
            <a:endParaRPr lang="en-US">
              <a:latin typeface="+mn-lt"/>
            </a:endParaRPr>
          </a:p>
        </p:txBody>
      </p:sp>
      <p:sp>
        <p:nvSpPr>
          <p:cNvPr id="2060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3" action="ppaction://hlinksldjump"/>
              </a:rPr>
              <a:t>200pt</a:t>
            </a:r>
            <a:endParaRPr lang="en-US">
              <a:latin typeface="+mn-lt"/>
            </a:endParaRPr>
          </a:p>
        </p:txBody>
      </p:sp>
      <p:sp>
        <p:nvSpPr>
          <p:cNvPr id="2061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4" action="ppaction://hlinksldjump"/>
              </a:rPr>
              <a:t>300 pt</a:t>
            </a:r>
            <a:endParaRPr lang="en-US">
              <a:latin typeface="+mn-lt"/>
            </a:endParaRPr>
          </a:p>
        </p:txBody>
      </p:sp>
      <p:sp>
        <p:nvSpPr>
          <p:cNvPr id="2062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5" action="ppaction://hlinksldjump"/>
              </a:rPr>
              <a:t>400 pt</a:t>
            </a:r>
            <a:endParaRPr lang="en-US">
              <a:latin typeface="+mn-lt"/>
            </a:endParaRPr>
          </a:p>
        </p:txBody>
      </p:sp>
      <p:sp>
        <p:nvSpPr>
          <p:cNvPr id="2063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6" action="ppaction://hlinksldjump"/>
              </a:rPr>
              <a:t>500 pt</a:t>
            </a:r>
            <a:endParaRPr lang="en-US">
              <a:latin typeface="+mn-lt"/>
            </a:endParaRPr>
          </a:p>
        </p:txBody>
      </p:sp>
      <p:sp>
        <p:nvSpPr>
          <p:cNvPr id="2064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7" action="ppaction://hlinksldjump"/>
              </a:rPr>
              <a:t>100 pt</a:t>
            </a:r>
            <a:endParaRPr lang="en-US">
              <a:latin typeface="+mn-lt"/>
            </a:endParaRPr>
          </a:p>
        </p:txBody>
      </p:sp>
      <p:sp>
        <p:nvSpPr>
          <p:cNvPr id="2065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8" action="ppaction://hlinksldjump"/>
              </a:rPr>
              <a:t>200 pt</a:t>
            </a:r>
            <a:endParaRPr lang="en-US">
              <a:latin typeface="+mn-lt"/>
            </a:endParaRPr>
          </a:p>
        </p:txBody>
      </p:sp>
      <p:sp>
        <p:nvSpPr>
          <p:cNvPr id="2066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19" action="ppaction://hlinksldjump"/>
              </a:rPr>
              <a:t>300 pt</a:t>
            </a:r>
            <a:endParaRPr lang="en-US">
              <a:latin typeface="+mn-lt"/>
            </a:endParaRPr>
          </a:p>
        </p:txBody>
      </p:sp>
      <p:sp>
        <p:nvSpPr>
          <p:cNvPr id="2067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20" action="ppaction://hlinksldjump"/>
              </a:rPr>
              <a:t>400 pt</a:t>
            </a:r>
            <a:endParaRPr lang="en-US">
              <a:latin typeface="+mn-lt"/>
            </a:endParaRPr>
          </a:p>
        </p:txBody>
      </p:sp>
      <p:sp>
        <p:nvSpPr>
          <p:cNvPr id="2068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21" action="ppaction://hlinksldjump"/>
              </a:rPr>
              <a:t>500 pt</a:t>
            </a:r>
            <a:endParaRPr lang="en-US">
              <a:latin typeface="+mn-lt"/>
            </a:endParaRPr>
          </a:p>
        </p:txBody>
      </p:sp>
      <p:sp>
        <p:nvSpPr>
          <p:cNvPr id="2069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22" action="ppaction://hlinksldjump"/>
              </a:rPr>
              <a:t>100 pt</a:t>
            </a:r>
            <a:endParaRPr lang="en-US">
              <a:latin typeface="+mn-lt"/>
            </a:endParaRPr>
          </a:p>
        </p:txBody>
      </p:sp>
      <p:sp>
        <p:nvSpPr>
          <p:cNvPr id="2070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23" action="ppaction://hlinksldjump"/>
              </a:rPr>
              <a:t>200 pt</a:t>
            </a:r>
            <a:endParaRPr lang="en-US">
              <a:latin typeface="+mn-lt"/>
            </a:endParaRPr>
          </a:p>
        </p:txBody>
      </p:sp>
      <p:sp>
        <p:nvSpPr>
          <p:cNvPr id="2071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24" action="ppaction://hlinksldjump"/>
              </a:rPr>
              <a:t>300 pt</a:t>
            </a:r>
            <a:endParaRPr lang="en-US">
              <a:latin typeface="+mn-lt"/>
            </a:endParaRPr>
          </a:p>
        </p:txBody>
      </p:sp>
      <p:sp>
        <p:nvSpPr>
          <p:cNvPr id="2072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25" action="ppaction://hlinksldjump"/>
              </a:rPr>
              <a:t>400 pt</a:t>
            </a:r>
            <a:endParaRPr lang="en-US">
              <a:latin typeface="+mn-lt"/>
            </a:endParaRPr>
          </a:p>
        </p:txBody>
      </p:sp>
      <p:sp>
        <p:nvSpPr>
          <p:cNvPr id="2073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+mn-lt"/>
                <a:hlinkClick r:id="rId26" action="ppaction://hlinksldjump"/>
              </a:rPr>
              <a:t>500 pt</a:t>
            </a:r>
            <a:endParaRPr lang="en-US">
              <a:latin typeface="+mn-lt"/>
            </a:endParaRPr>
          </a:p>
        </p:txBody>
      </p:sp>
      <p:sp>
        <p:nvSpPr>
          <p:cNvPr id="2074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6FB7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solidFill>
                  <a:schemeClr val="bg1"/>
                </a:solidFill>
                <a:latin typeface="+mn-lt"/>
                <a:hlinkClick r:id="" action="ppaction://hlinkshowjump?jump=nextslide"/>
              </a:rPr>
              <a:t>100 pt</a:t>
            </a:r>
            <a:endParaRPr lang="en-US" dirty="0">
              <a:latin typeface="+mn-lt"/>
            </a:endParaRPr>
          </a:p>
        </p:txBody>
      </p:sp>
      <p:sp>
        <p:nvSpPr>
          <p:cNvPr id="2075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2C7C9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800" b="1" dirty="0" err="1" smtClean="0">
                <a:solidFill>
                  <a:srgbClr val="33CC33"/>
                </a:solidFill>
                <a:latin typeface="+mn-lt"/>
              </a:rPr>
              <a:t>Rockin</a:t>
            </a:r>
            <a:r>
              <a:rPr lang="en-US" sz="2800" b="1" dirty="0" smtClean="0">
                <a:solidFill>
                  <a:srgbClr val="33CC33"/>
                </a:solidFill>
                <a:latin typeface="+mn-lt"/>
              </a:rPr>
              <a:t>’ &amp; </a:t>
            </a:r>
          </a:p>
          <a:p>
            <a:r>
              <a:rPr lang="en-US" sz="2800" b="1" dirty="0" smtClean="0">
                <a:solidFill>
                  <a:srgbClr val="33CC33"/>
                </a:solidFill>
                <a:latin typeface="+mn-lt"/>
              </a:rPr>
              <a:t>Rollin</a:t>
            </a:r>
            <a:r>
              <a:rPr lang="en-US" sz="3200" b="1" dirty="0" smtClean="0">
                <a:solidFill>
                  <a:srgbClr val="33CC33"/>
                </a:solidFill>
                <a:latin typeface="+mn-lt"/>
              </a:rPr>
              <a:t>’</a:t>
            </a:r>
            <a:endParaRPr lang="en-US" sz="3200" b="1" dirty="0">
              <a:solidFill>
                <a:srgbClr val="33CC33"/>
              </a:solidFill>
              <a:latin typeface="+mn-lt"/>
            </a:endParaRPr>
          </a:p>
        </p:txBody>
      </p:sp>
      <p:sp>
        <p:nvSpPr>
          <p:cNvPr id="2076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2C7C9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 dirty="0" smtClean="0">
                <a:solidFill>
                  <a:srgbClr val="33CC33"/>
                </a:solidFill>
                <a:latin typeface="+mn-lt"/>
              </a:rPr>
              <a:t>I’ll have </a:t>
            </a:r>
            <a:r>
              <a:rPr lang="en-US" sz="1800" b="1" dirty="0" smtClean="0">
                <a:solidFill>
                  <a:srgbClr val="33CC33"/>
                </a:solidFill>
                <a:latin typeface="+mn-lt"/>
              </a:rPr>
              <a:t>a plate </a:t>
            </a:r>
          </a:p>
          <a:p>
            <a:r>
              <a:rPr lang="en-US" sz="1800" b="1" dirty="0" smtClean="0">
                <a:solidFill>
                  <a:srgbClr val="33CC33"/>
                </a:solidFill>
                <a:latin typeface="+mn-lt"/>
              </a:rPr>
              <a:t>of lithosphere </a:t>
            </a:r>
          </a:p>
          <a:p>
            <a:r>
              <a:rPr lang="en-US" sz="1800" b="1" dirty="0">
                <a:solidFill>
                  <a:srgbClr val="33CC33"/>
                </a:solidFill>
                <a:latin typeface="+mn-lt"/>
              </a:rPr>
              <a:t>p</a:t>
            </a:r>
            <a:r>
              <a:rPr lang="en-US" sz="1800" b="1" dirty="0" smtClean="0">
                <a:solidFill>
                  <a:srgbClr val="33CC33"/>
                </a:solidFill>
                <a:latin typeface="+mn-lt"/>
              </a:rPr>
              <a:t>lease!</a:t>
            </a:r>
            <a:endParaRPr lang="en-US" sz="1800" b="1" dirty="0">
              <a:solidFill>
                <a:srgbClr val="33CC33"/>
              </a:solidFill>
              <a:latin typeface="+mn-lt"/>
            </a:endParaRPr>
          </a:p>
        </p:txBody>
      </p:sp>
      <p:sp>
        <p:nvSpPr>
          <p:cNvPr id="2077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2C7C9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dirty="0" smtClean="0">
                <a:solidFill>
                  <a:srgbClr val="33CC33"/>
                </a:solidFill>
                <a:latin typeface="+mn-lt"/>
              </a:rPr>
              <a:t>Shake, </a:t>
            </a:r>
          </a:p>
          <a:p>
            <a:r>
              <a:rPr lang="en-US" b="1" dirty="0" smtClean="0">
                <a:solidFill>
                  <a:srgbClr val="33CC33"/>
                </a:solidFill>
                <a:latin typeface="+mn-lt"/>
              </a:rPr>
              <a:t>Rattle </a:t>
            </a:r>
          </a:p>
          <a:p>
            <a:r>
              <a:rPr lang="en-US" b="1" dirty="0" smtClean="0">
                <a:solidFill>
                  <a:srgbClr val="33CC33"/>
                </a:solidFill>
                <a:latin typeface="+mn-lt"/>
              </a:rPr>
              <a:t>&amp; Roll</a:t>
            </a:r>
            <a:endParaRPr lang="en-US" b="1" dirty="0">
              <a:solidFill>
                <a:srgbClr val="33CC33"/>
              </a:solidFill>
              <a:latin typeface="+mn-lt"/>
            </a:endParaRPr>
          </a:p>
        </p:txBody>
      </p:sp>
      <p:sp>
        <p:nvSpPr>
          <p:cNvPr id="2078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2C7C9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800" b="1" dirty="0" smtClean="0">
                <a:solidFill>
                  <a:srgbClr val="33CC33"/>
                </a:solidFill>
                <a:latin typeface="+mn-lt"/>
              </a:rPr>
              <a:t>Vivacious</a:t>
            </a:r>
          </a:p>
          <a:p>
            <a:r>
              <a:rPr lang="en-US" sz="2800" b="1" dirty="0">
                <a:solidFill>
                  <a:srgbClr val="33CC33"/>
                </a:solidFill>
                <a:latin typeface="+mn-lt"/>
              </a:rPr>
              <a:t>V</a:t>
            </a:r>
            <a:r>
              <a:rPr lang="en-US" sz="2800" b="1" dirty="0" smtClean="0">
                <a:solidFill>
                  <a:srgbClr val="33CC33"/>
                </a:solidFill>
                <a:latin typeface="+mn-lt"/>
              </a:rPr>
              <a:t>olcanoes</a:t>
            </a:r>
            <a:endParaRPr lang="en-US" sz="2800" b="1" dirty="0">
              <a:solidFill>
                <a:srgbClr val="33CC33"/>
              </a:solidFill>
              <a:latin typeface="+mn-lt"/>
            </a:endParaRPr>
          </a:p>
        </p:txBody>
      </p:sp>
      <p:sp>
        <p:nvSpPr>
          <p:cNvPr id="2079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2C7C9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>
                <a:solidFill>
                  <a:srgbClr val="33CC33"/>
                </a:solidFill>
                <a:latin typeface="+mn-lt"/>
              </a:rPr>
              <a:t>Mixed </a:t>
            </a:r>
          </a:p>
          <a:p>
            <a:r>
              <a:rPr lang="en-US" sz="3600" b="1" dirty="0" smtClean="0">
                <a:solidFill>
                  <a:srgbClr val="33CC33"/>
                </a:solidFill>
                <a:latin typeface="+mn-lt"/>
              </a:rPr>
              <a:t>Bag</a:t>
            </a:r>
            <a:endParaRPr lang="en-US" sz="3600" b="1" dirty="0">
              <a:solidFill>
                <a:srgbClr val="33CC33"/>
              </a:solidFill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048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$400 A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2936" y="1981200"/>
            <a:ext cx="883106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n-lt"/>
              </a:rPr>
              <a:t>He couldn’t explain how or why the continents </a:t>
            </a:r>
          </a:p>
          <a:p>
            <a:r>
              <a:rPr lang="en-US" sz="3200" dirty="0" smtClean="0">
                <a:latin typeface="+mn-lt"/>
              </a:rPr>
              <a:t>moved.  The technology needed to </a:t>
            </a:r>
          </a:p>
          <a:p>
            <a:r>
              <a:rPr lang="en-US" sz="3200" dirty="0" smtClean="0">
                <a:latin typeface="+mn-lt"/>
              </a:rPr>
              <a:t>discover seafloor spreading </a:t>
            </a:r>
          </a:p>
          <a:p>
            <a:r>
              <a:rPr lang="en-US" sz="3200" dirty="0" smtClean="0">
                <a:latin typeface="+mn-lt"/>
              </a:rPr>
              <a:t>and convection currents didn’t </a:t>
            </a:r>
          </a:p>
          <a:p>
            <a:r>
              <a:rPr lang="en-US" sz="3200" dirty="0" smtClean="0">
                <a:latin typeface="+mn-lt"/>
              </a:rPr>
              <a:t>exist at that time.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150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$500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How do earthquakes help scientists learn more about Earth’s core composition?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le05_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1981200"/>
            <a:ext cx="3200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253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Give me a plate of              lithosphere please!</a:t>
            </a:r>
            <a:r>
              <a:rPr lang="en-US" dirty="0"/>
              <a:t>  </a:t>
            </a:r>
            <a:r>
              <a:rPr lang="en-US" dirty="0" smtClean="0"/>
              <a:t>$500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3600" b="1" u="sng" dirty="0">
                <a:solidFill>
                  <a:srgbClr val="FFCF15"/>
                </a:solidFill>
              </a:rPr>
              <a:t>P waves</a:t>
            </a:r>
            <a:r>
              <a:rPr lang="en-US" sz="3600" b="1" dirty="0">
                <a:solidFill>
                  <a:srgbClr val="FFCF15"/>
                </a:solidFill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FFCF15"/>
                </a:solidFill>
              </a:rPr>
              <a:t>can travel through core but deflected</a:t>
            </a:r>
            <a:r>
              <a:rPr lang="en-US" sz="2000" b="1" dirty="0">
                <a:solidFill>
                  <a:srgbClr val="FFCF15"/>
                </a:solidFill>
                <a:sym typeface="Wingdings"/>
              </a:rPr>
              <a:t>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FFCF15"/>
                </a:solidFill>
                <a:sym typeface="Wingdings"/>
              </a:rPr>
              <a:t>change in type of </a:t>
            </a:r>
            <a:r>
              <a:rPr lang="en-US" sz="2000" b="1" dirty="0" smtClean="0">
                <a:solidFill>
                  <a:srgbClr val="FFCF15"/>
                </a:solidFill>
                <a:sym typeface="Wingdings"/>
              </a:rPr>
              <a:t>matter</a:t>
            </a:r>
            <a:endParaRPr lang="en-US" sz="4000" b="1" dirty="0" smtClean="0">
              <a:solidFill>
                <a:srgbClr val="FFCF15"/>
              </a:solidFill>
              <a:sym typeface="Wingdings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3600" b="1" u="sng" dirty="0" smtClean="0"/>
              <a:t>S </a:t>
            </a:r>
            <a:r>
              <a:rPr lang="en-US" sz="3600" b="1" u="sng" dirty="0"/>
              <a:t>waves</a:t>
            </a:r>
            <a:r>
              <a:rPr lang="en-US" sz="2000" b="1" dirty="0"/>
              <a:t>: </a:t>
            </a:r>
            <a:endParaRPr lang="en-US" sz="2000" b="1" dirty="0" smtClean="0"/>
          </a:p>
          <a:p>
            <a:pPr eaLnBrk="1" hangingPunct="1">
              <a:spcBef>
                <a:spcPct val="50000"/>
              </a:spcBef>
            </a:pPr>
            <a:r>
              <a:rPr lang="en-US" sz="2000" b="1" dirty="0" smtClean="0"/>
              <a:t>can’t </a:t>
            </a:r>
            <a:r>
              <a:rPr lang="en-US" sz="2000" b="1" dirty="0"/>
              <a:t>travel through core (outer/liquid</a:t>
            </a:r>
            <a:r>
              <a:rPr lang="en-US" sz="2000" b="1" dirty="0" smtClean="0"/>
              <a:t>)</a:t>
            </a:r>
            <a:r>
              <a:rPr lang="en-US" sz="2000" b="1" dirty="0" smtClean="0">
                <a:sym typeface="Wingdings"/>
              </a:rPr>
              <a:t> 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2000" b="1" dirty="0">
                <a:sym typeface="Wingdings"/>
              </a:rPr>
              <a:t> </a:t>
            </a:r>
            <a:r>
              <a:rPr lang="en-US" sz="2000" b="1" dirty="0" smtClean="0">
                <a:sym typeface="Wingdings"/>
              </a:rPr>
              <a:t>     transverse &amp; </a:t>
            </a:r>
            <a:r>
              <a:rPr lang="en-US" sz="2000" b="1" dirty="0">
                <a:sym typeface="Wingdings"/>
              </a:rPr>
              <a:t>can’t travel through liquid</a:t>
            </a:r>
            <a:endParaRPr lang="en-US" sz="2000" b="1" dirty="0">
              <a:solidFill>
                <a:srgbClr val="BF0912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5334000"/>
            <a:ext cx="1676400" cy="1524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100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Scale to measure earthquakes based on their magnitude and energy of the largest seismic wave.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457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100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Richter scale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560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200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Arrange the 3 types of waves in order from </a:t>
            </a:r>
            <a:r>
              <a:rPr lang="en-US" b="1" u="sng" dirty="0"/>
              <a:t>slowest to fastest</a:t>
            </a:r>
          </a:p>
          <a:p>
            <a:pPr algn="ctr">
              <a:spcBef>
                <a:spcPts val="600"/>
              </a:spcBef>
              <a:buNone/>
            </a:pPr>
            <a:r>
              <a:rPr lang="en-US" dirty="0"/>
              <a:t>AND </a:t>
            </a:r>
          </a:p>
          <a:p>
            <a:pPr algn="ctr">
              <a:spcBef>
                <a:spcPts val="600"/>
              </a:spcBef>
              <a:buNone/>
            </a:pPr>
            <a:r>
              <a:rPr lang="en-US" dirty="0"/>
              <a:t>from </a:t>
            </a:r>
            <a:r>
              <a:rPr lang="en-US" b="1" u="sng" dirty="0"/>
              <a:t>least destructive to most destructive</a:t>
            </a:r>
          </a:p>
          <a:p>
            <a:pPr algn="ctr">
              <a:spcBef>
                <a:spcPts val="600"/>
              </a:spcBef>
              <a:buNone/>
            </a:pPr>
            <a:endParaRPr lang="en-US" dirty="0"/>
          </a:p>
          <a:p>
            <a:pPr algn="ctr">
              <a:spcBef>
                <a:spcPts val="600"/>
              </a:spcBef>
              <a:buNone/>
            </a:pPr>
            <a:r>
              <a:rPr lang="en-US" dirty="0"/>
              <a:t>ANSWER BOTH FOR CREDIT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662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200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Slow</a:t>
            </a:r>
            <a:r>
              <a:rPr lang="en-US" dirty="0" err="1">
                <a:sym typeface="Wingdings" pitchFamily="2" charset="2"/>
              </a:rPr>
              <a:t>Fast</a:t>
            </a:r>
            <a:endParaRPr lang="en-US" dirty="0">
              <a:sym typeface="Wingdings" pitchFamily="2" charset="2"/>
            </a:endParaRP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       Surface, S, P</a:t>
            </a:r>
          </a:p>
          <a:p>
            <a:pPr>
              <a:buNone/>
            </a:pPr>
            <a:endParaRPr lang="en-US" dirty="0">
              <a:sym typeface="Wingdings" pitchFamily="2" charset="2"/>
            </a:endParaRPr>
          </a:p>
          <a:p>
            <a:pPr>
              <a:buNone/>
            </a:pPr>
            <a:r>
              <a:rPr lang="en-US" dirty="0" err="1">
                <a:sym typeface="Wingdings" pitchFamily="2" charset="2"/>
              </a:rPr>
              <a:t>LeastMost</a:t>
            </a:r>
            <a:r>
              <a:rPr lang="en-US" dirty="0">
                <a:sym typeface="Wingdings" pitchFamily="2" charset="2"/>
              </a:rPr>
              <a:t> destructive</a:t>
            </a: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       P, S, Surface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300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ctr">
              <a:buNone/>
            </a:pPr>
            <a:r>
              <a:rPr lang="en-US" dirty="0"/>
              <a:t>Roughly, what time did the S-wave arrive at this seismic station?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059159"/>
            <a:ext cx="6019800" cy="377344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867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772400" y="5486400"/>
            <a:ext cx="1371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300 A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7543800" cy="43624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1371600"/>
            <a:ext cx="2710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~38-40 minute mark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969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400 Q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How do the Richter scale and </a:t>
            </a:r>
            <a:r>
              <a:rPr lang="en-US" dirty="0" smtClean="0"/>
              <a:t>Modified </a:t>
            </a:r>
            <a:r>
              <a:rPr lang="en-US" dirty="0" err="1" smtClean="0"/>
              <a:t>Mercalli</a:t>
            </a:r>
            <a:r>
              <a:rPr lang="en-US" dirty="0" smtClean="0"/>
              <a:t> </a:t>
            </a:r>
            <a:r>
              <a:rPr lang="en-US" dirty="0"/>
              <a:t>scale differ?</a:t>
            </a:r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$100 Q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process in which sediment is laid down is called this?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2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The Intensity Scale differs from the </a:t>
            </a:r>
            <a:r>
              <a:rPr lang="en-US" sz="2800" b="1" dirty="0"/>
              <a:t>Richter Magnitude Scale</a:t>
            </a:r>
            <a:r>
              <a:rPr lang="en-US" sz="2800" dirty="0"/>
              <a:t> in that the effects of any one earthquake vary greatly from place to place, so there may be many </a:t>
            </a:r>
            <a:r>
              <a:rPr lang="en-US" sz="2800" b="1" dirty="0"/>
              <a:t>Intensity</a:t>
            </a:r>
            <a:r>
              <a:rPr lang="en-US" sz="2800" dirty="0"/>
              <a:t> values (e.g.: </a:t>
            </a:r>
            <a:r>
              <a:rPr lang="en-US" sz="2800" b="1" dirty="0"/>
              <a:t>IV</a:t>
            </a:r>
            <a:r>
              <a:rPr lang="en-US" sz="2800" dirty="0"/>
              <a:t>, </a:t>
            </a:r>
            <a:r>
              <a:rPr lang="en-US" sz="2800" b="1" dirty="0"/>
              <a:t>VII</a:t>
            </a:r>
            <a:r>
              <a:rPr lang="en-US" sz="2800" dirty="0"/>
              <a:t>) measured for the same earthquake. </a:t>
            </a:r>
            <a:r>
              <a:rPr lang="en-US" sz="2800" u="sng" dirty="0"/>
              <a:t>Each earthquake, on the other hand, should have only one </a:t>
            </a:r>
            <a:r>
              <a:rPr lang="en-US" sz="2800" b="1" u="sng" dirty="0" smtClean="0"/>
              <a:t>magnitude</a:t>
            </a:r>
            <a:r>
              <a:rPr lang="en-US" sz="2800" dirty="0"/>
              <a:t>, although the various methods of calculating it may give slightly different values (e.g.: </a:t>
            </a:r>
            <a:r>
              <a:rPr lang="en-US" sz="2800" b="1" dirty="0"/>
              <a:t>4.5</a:t>
            </a:r>
            <a:r>
              <a:rPr lang="en-US" sz="2800" dirty="0"/>
              <a:t>, </a:t>
            </a:r>
            <a:r>
              <a:rPr lang="en-US" sz="2800" b="1" dirty="0"/>
              <a:t>4.6</a:t>
            </a:r>
            <a:r>
              <a:rPr lang="en-US" sz="2800" dirty="0"/>
              <a:t>).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500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How </a:t>
            </a:r>
            <a:r>
              <a:rPr lang="en-US" dirty="0"/>
              <a:t>can we calculate the epicenter of an earthquake?</a:t>
            </a:r>
          </a:p>
          <a:p>
            <a:pPr algn="ctr">
              <a:buNone/>
            </a:pPr>
            <a:r>
              <a:rPr lang="en-US" i="1" dirty="0"/>
              <a:t>Be sure to be specific with steps/process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277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Shake, Rattle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>
                <a:solidFill>
                  <a:srgbClr val="33CC33"/>
                </a:solidFill>
              </a:rPr>
              <a:t>&amp; </a:t>
            </a:r>
            <a:r>
              <a:rPr lang="en-US" b="1" dirty="0" smtClean="0">
                <a:solidFill>
                  <a:srgbClr val="33CC33"/>
                </a:solidFill>
              </a:rPr>
              <a:t>Roll </a:t>
            </a:r>
            <a:r>
              <a:rPr lang="en-US" dirty="0" smtClean="0"/>
              <a:t>$</a:t>
            </a:r>
            <a:r>
              <a:rPr lang="en-US" dirty="0" smtClean="0"/>
              <a:t>500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2800" dirty="0"/>
              <a:t>Difference between P and S waves from seismogram</a:t>
            </a:r>
          </a:p>
          <a:p>
            <a:pPr marL="514350" indent="-514350">
              <a:buAutoNum type="arabicPeriod"/>
            </a:pPr>
            <a:r>
              <a:rPr lang="en-US" sz="2800" dirty="0"/>
              <a:t>Plot on Travel-Time Curve graph</a:t>
            </a:r>
          </a:p>
          <a:p>
            <a:pPr marL="514350" indent="-514350">
              <a:buAutoNum type="arabicPeriod"/>
            </a:pPr>
            <a:r>
              <a:rPr lang="en-US" sz="2800" dirty="0"/>
              <a:t>Locate </a:t>
            </a:r>
            <a:r>
              <a:rPr lang="en-US" sz="2800" dirty="0" err="1"/>
              <a:t>epicentral</a:t>
            </a:r>
            <a:r>
              <a:rPr lang="en-US" sz="2800" dirty="0"/>
              <a:t> distance (radius)</a:t>
            </a:r>
          </a:p>
          <a:p>
            <a:pPr marL="514350" indent="-514350">
              <a:buAutoNum type="arabicPeriod"/>
            </a:pPr>
            <a:r>
              <a:rPr lang="en-US" sz="2800" dirty="0"/>
              <a:t>Use 3 seismic stations</a:t>
            </a:r>
            <a:r>
              <a:rPr lang="en-US" sz="2800" dirty="0">
                <a:sym typeface="Wingdings" pitchFamily="2" charset="2"/>
              </a:rPr>
              <a:t> </a:t>
            </a:r>
          </a:p>
          <a:p>
            <a:pPr marL="514350" indent="-514350">
              <a:buNone/>
            </a:pPr>
            <a:r>
              <a:rPr lang="en-US" sz="2800" dirty="0">
                <a:sym typeface="Wingdings" pitchFamily="2" charset="2"/>
              </a:rPr>
              <a:t>          intersection=epicenter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379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100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Volcanism is fueled by this?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481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100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Magma rising to the surface</a:t>
            </a:r>
            <a:r>
              <a:rPr lang="en-US" dirty="0" smtClean="0">
                <a:sym typeface="Wingdings"/>
              </a:rPr>
              <a:t> hot &amp; less dense!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200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Why are so many volcanoes situated around the </a:t>
            </a:r>
            <a:r>
              <a:rPr lang="en-US" i="1" dirty="0" smtClean="0"/>
              <a:t>Ring of Fire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686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200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Outlines the Pacific plate</a:t>
            </a:r>
          </a:p>
          <a:p>
            <a:r>
              <a:rPr lang="en-US" dirty="0" smtClean="0"/>
              <a:t>Convergent </a:t>
            </a:r>
            <a:r>
              <a:rPr lang="en-US" dirty="0" err="1" smtClean="0"/>
              <a:t>subduction</a:t>
            </a:r>
            <a:r>
              <a:rPr lang="en-US" dirty="0" smtClean="0"/>
              <a:t> zones!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789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300 Q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component of the 79 AD Mt </a:t>
            </a:r>
            <a:r>
              <a:rPr lang="en-US" dirty="0" err="1" smtClean="0"/>
              <a:t>Vesuivius</a:t>
            </a:r>
            <a:r>
              <a:rPr lang="en-US" dirty="0" smtClean="0"/>
              <a:t> eruption caused the most </a:t>
            </a:r>
            <a:r>
              <a:rPr lang="en-US" dirty="0" err="1" smtClean="0"/>
              <a:t>casualities</a:t>
            </a:r>
            <a:r>
              <a:rPr lang="en-US" dirty="0" smtClean="0"/>
              <a:t>? (i.e. how did most people die?)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891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300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Thermal energy</a:t>
            </a:r>
            <a:r>
              <a:rPr lang="en-US" dirty="0" smtClean="0">
                <a:sym typeface="Wingdings"/>
              </a:rPr>
              <a:t> bones cracked, </a:t>
            </a:r>
            <a:r>
              <a:rPr lang="en-US" dirty="0" err="1" smtClean="0">
                <a:sym typeface="Wingdings"/>
              </a:rPr>
              <a:t>etc</a:t>
            </a:r>
            <a:r>
              <a:rPr lang="en-US" dirty="0" smtClean="0">
                <a:sym typeface="Wingdings"/>
              </a:rPr>
              <a:t> and then later on covered by ash and material from eruption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400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Which type of volcano is the largest and has quiet eruptions?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SHIELD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CINDER CONE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COMPOSITE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099" name="Rectangle 4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$100 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Deposition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096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Shield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198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500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were/are the Hawaiian </a:t>
            </a:r>
            <a:r>
              <a:rPr lang="en-US" dirty="0" smtClean="0"/>
              <a:t>islands formed?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there a bend in the island chain?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i="1" dirty="0" smtClean="0"/>
              <a:t>MUST ANSWER BOTH FOR FULL CREDIT</a:t>
            </a:r>
            <a:endParaRPr lang="en-US" i="1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301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Vivacious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Volcanoes </a:t>
            </a:r>
            <a:r>
              <a:rPr lang="en-US" dirty="0" smtClean="0"/>
              <a:t>$</a:t>
            </a:r>
            <a:r>
              <a:rPr lang="en-US" dirty="0" smtClean="0"/>
              <a:t>500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HOT SPOTS</a:t>
            </a:r>
          </a:p>
          <a:p>
            <a:pPr marL="514350" indent="-514350">
              <a:buAutoNum type="arabicPeriod"/>
            </a:pPr>
            <a:r>
              <a:rPr lang="en-US" dirty="0" smtClean="0"/>
              <a:t>CHANGE IN PLATE DIRECTION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100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Name this character: (+50 movie)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590800"/>
            <a:ext cx="4958415" cy="375695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ransition xmlns:p14="http://schemas.microsoft.com/office/powerpoint/2010/main"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4505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100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Thumper from </a:t>
            </a:r>
            <a:r>
              <a:rPr lang="en-US" i="1" dirty="0" smtClean="0"/>
              <a:t>Bambi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436" y="2743200"/>
            <a:ext cx="5793164" cy="3886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608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200 Q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282883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>
                <a:latin typeface="+mn-lt"/>
              </a:rPr>
              <a:t>Mary’s father has 5 daughters – Nana, Nene, </a:t>
            </a:r>
            <a:r>
              <a:rPr lang="en-US" sz="3600" dirty="0" err="1">
                <a:latin typeface="+mn-lt"/>
              </a:rPr>
              <a:t>Nini</a:t>
            </a:r>
            <a:r>
              <a:rPr lang="en-US" sz="3600" dirty="0">
                <a:latin typeface="+mn-lt"/>
              </a:rPr>
              <a:t>, </a:t>
            </a:r>
            <a:r>
              <a:rPr lang="en-US" sz="3600" dirty="0" err="1">
                <a:latin typeface="+mn-lt"/>
              </a:rPr>
              <a:t>Nono</a:t>
            </a:r>
            <a:r>
              <a:rPr lang="en-US" sz="3600" dirty="0">
                <a:latin typeface="+mn-lt"/>
              </a:rPr>
              <a:t>. What is the fifth daughters name?</a:t>
            </a:r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710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200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Mary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813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300 Q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3013502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>
                <a:latin typeface="+mn-lt"/>
              </a:rPr>
              <a:t>Who scored a record 10 hat tricks in an NHL season?</a:t>
            </a:r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915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300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Wayne Gretzky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017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400 Q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30135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>
                <a:latin typeface="+mn-lt"/>
              </a:rPr>
              <a:t>Cats are unable to detect what taste?</a:t>
            </a:r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12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$200 Q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When magma undergoes crystallization above ground, what type of rock results?</a:t>
            </a:r>
            <a:r>
              <a:rPr lang="en-US" dirty="0"/>
              <a:t>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120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Sweet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222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500 Q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85800" y="2828836"/>
            <a:ext cx="8001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+mn-lt"/>
              </a:rPr>
              <a:t>______ &amp; ______ are </a:t>
            </a:r>
            <a:r>
              <a:rPr lang="en-US" sz="3600" dirty="0">
                <a:latin typeface="+mn-lt"/>
              </a:rPr>
              <a:t>the only planets that rotate clockwise (retrograde rotation.)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325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CC33"/>
                </a:solidFill>
              </a:rPr>
              <a:t>Mixed </a:t>
            </a:r>
            <a:br>
              <a:rPr lang="en-US" b="1" dirty="0">
                <a:solidFill>
                  <a:srgbClr val="33CC33"/>
                </a:solidFill>
              </a:rPr>
            </a:br>
            <a:r>
              <a:rPr lang="en-US" b="1" dirty="0" smtClean="0">
                <a:solidFill>
                  <a:srgbClr val="33CC33"/>
                </a:solidFill>
              </a:rPr>
              <a:t>Bag </a:t>
            </a:r>
            <a:r>
              <a:rPr lang="en-US" dirty="0" smtClean="0"/>
              <a:t>$</a:t>
            </a:r>
            <a:r>
              <a:rPr lang="en-US" dirty="0" smtClean="0"/>
              <a:t>500 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590800"/>
            <a:ext cx="3835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n-lt"/>
              </a:rPr>
              <a:t>Venus &amp; Uranus</a:t>
            </a:r>
            <a:endParaRPr lang="en-US" sz="4000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14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$200 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Extrusive igneous rock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$300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/>
              <a:t>Explain </a:t>
            </a:r>
            <a:r>
              <a:rPr lang="en-US" dirty="0"/>
              <a:t>why you would find the oldest fossils at the bottom of a cliff and the youngest fossils at the top of a cliff. 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19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$300 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Superposition</a:t>
            </a:r>
            <a:r>
              <a:rPr lang="en-US" dirty="0" err="1" smtClean="0">
                <a:sym typeface="Wingdings"/>
              </a:rPr>
              <a:t>layering</a:t>
            </a:r>
            <a:r>
              <a:rPr lang="en-US" dirty="0" smtClean="0">
                <a:sym typeface="Wingdings"/>
              </a:rPr>
              <a:t> of new material due to </a:t>
            </a:r>
            <a:r>
              <a:rPr lang="en-US" dirty="0" err="1" smtClean="0">
                <a:sym typeface="Wingdings"/>
              </a:rPr>
              <a:t>depostion</a:t>
            </a:r>
            <a:r>
              <a:rPr lang="en-US" dirty="0" smtClean="0">
                <a:sym typeface="Wingdings"/>
              </a:rPr>
              <a:t> and sedimentation/cementation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21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33CC33"/>
                </a:solidFill>
                <a:latin typeface="Garamond" pitchFamily="18" charset="0"/>
              </a:rPr>
              <a:t>Rockin</a:t>
            </a: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’ &amp; </a:t>
            </a:r>
            <a:br>
              <a:rPr lang="en-US" b="1" dirty="0">
                <a:solidFill>
                  <a:srgbClr val="33CC33"/>
                </a:solidFill>
                <a:latin typeface="Garamond" pitchFamily="18" charset="0"/>
              </a:rPr>
            </a:br>
            <a:r>
              <a:rPr lang="en-US" b="1" dirty="0">
                <a:solidFill>
                  <a:srgbClr val="33CC33"/>
                </a:solidFill>
                <a:latin typeface="Garamond" pitchFamily="18" charset="0"/>
              </a:rPr>
              <a:t>Rollin</a:t>
            </a:r>
            <a:r>
              <a:rPr lang="en-US" b="1" dirty="0" smtClean="0">
                <a:solidFill>
                  <a:srgbClr val="33CC33"/>
                </a:solidFill>
                <a:latin typeface="Garamond" pitchFamily="18" charset="0"/>
              </a:rPr>
              <a:t>’</a:t>
            </a:r>
            <a:r>
              <a:rPr lang="en-US" dirty="0" smtClean="0"/>
              <a:t> </a:t>
            </a:r>
            <a:r>
              <a:rPr lang="en-US" dirty="0" smtClean="0"/>
              <a:t>$400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Feldspar is considered a _____ because it has a characteristic chemical composition and a definite internal structure.</a:t>
            </a:r>
          </a:p>
          <a:p>
            <a:pPr marL="514350" indent="-514350">
              <a:buFontTx/>
              <a:buAutoNum type="alphaUcPeriod"/>
            </a:pPr>
            <a:r>
              <a:rPr lang="en-US" dirty="0" smtClean="0"/>
              <a:t>sedimentary rock     </a:t>
            </a:r>
            <a:r>
              <a:rPr lang="en-US" dirty="0"/>
              <a:t>C</a:t>
            </a:r>
            <a:r>
              <a:rPr lang="en-US" dirty="0" smtClean="0"/>
              <a:t>. igneous rock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B. mineral             D</a:t>
            </a:r>
            <a:r>
              <a:rPr lang="en-US" dirty="0"/>
              <a:t>. metamorphic rock</a:t>
            </a:r>
          </a:p>
          <a:p>
            <a:pPr marL="0" indent="0"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theme/theme1.xml><?xml version="1.0" encoding="utf-8"?>
<a:theme xmlns:a="http://schemas.openxmlformats.org/drawingml/2006/main" name="Blank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1288</Words>
  <Application>Microsoft Macintosh PowerPoint</Application>
  <PresentationFormat>On-screen Show (4:3)</PresentationFormat>
  <Paragraphs>335</Paragraphs>
  <Slides>52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Blank</vt:lpstr>
      <vt:lpstr>PowerPoint Presentation</vt:lpstr>
      <vt:lpstr>PowerPoint Presentation</vt:lpstr>
      <vt:lpstr>Rockin’ &amp;  Rollin’ $100 Q</vt:lpstr>
      <vt:lpstr>Rockin’ &amp;  Rollin’ $100 A</vt:lpstr>
      <vt:lpstr>Rockin’ &amp;  Rollin’ $200 Q</vt:lpstr>
      <vt:lpstr>Rockin’ &amp;  Rollin’ $200 A</vt:lpstr>
      <vt:lpstr>Rockin’ &amp;  Rollin’ $300 Q</vt:lpstr>
      <vt:lpstr>Rockin’ &amp;  Rollin’ $300 A</vt:lpstr>
      <vt:lpstr>Rockin’ &amp;  Rollin’ $400 Q</vt:lpstr>
      <vt:lpstr>Rockin’ &amp;  Rollin’ $400 A</vt:lpstr>
      <vt:lpstr>Rockin’ &amp;  Rollin’ $500 Q</vt:lpstr>
      <vt:lpstr>Rockin’ &amp;  Rollin’ $500 A</vt:lpstr>
      <vt:lpstr>Give me a plate of              lithosphere please! $100 Q</vt:lpstr>
      <vt:lpstr>Give me a plate of              lithosphere please!  $100 A</vt:lpstr>
      <vt:lpstr>Give me a plate of              lithosphere please!  $200 Q</vt:lpstr>
      <vt:lpstr>Give me a plate of              lithosphere please!  $200 A</vt:lpstr>
      <vt:lpstr>Give me a plate of              lithosphere please!  $300 Q</vt:lpstr>
      <vt:lpstr>Give me a plate of              lithosphere please!  $300 A</vt:lpstr>
      <vt:lpstr>Give me a plate of              lithosphere please!  $400 Q</vt:lpstr>
      <vt:lpstr>Give me a plate of              lithosphere please!  $400 A</vt:lpstr>
      <vt:lpstr>Give me a plate of              lithosphere please!  $500 Q</vt:lpstr>
      <vt:lpstr>Give me a plate of              lithosphere please!  $500 A</vt:lpstr>
      <vt:lpstr>Shake, Rattle  &amp; Roll $100 Q</vt:lpstr>
      <vt:lpstr>Shake, Rattle  &amp; Roll $100 A</vt:lpstr>
      <vt:lpstr>Shake, Rattle  &amp; Roll $200 Q</vt:lpstr>
      <vt:lpstr>Shake, Rattle  &amp; Roll $200 A</vt:lpstr>
      <vt:lpstr>Shake, Rattle  &amp; Roll $300 Q</vt:lpstr>
      <vt:lpstr>Shake, Rattle  &amp; Roll $300 A</vt:lpstr>
      <vt:lpstr>Shake, Rattle  &amp; Roll $400 Q</vt:lpstr>
      <vt:lpstr>Shake, Rattle  &amp; Roll $400 A</vt:lpstr>
      <vt:lpstr>Shake, Rattle  &amp; Roll $500 Q</vt:lpstr>
      <vt:lpstr>Shake, Rattle  &amp; Roll $500 A</vt:lpstr>
      <vt:lpstr>Vivacious Volcanoes $100 Q</vt:lpstr>
      <vt:lpstr>Vivacious Volcanoes $100 A</vt:lpstr>
      <vt:lpstr>Vivacious Volcanoes $200 Q</vt:lpstr>
      <vt:lpstr>Vivacious Volcanoes $200 A</vt:lpstr>
      <vt:lpstr>Vivacious Volcanoes $300 Q</vt:lpstr>
      <vt:lpstr>Vivacious Volcanoes $300 A</vt:lpstr>
      <vt:lpstr>Vivacious Volcanoes $400 Q</vt:lpstr>
      <vt:lpstr>Vivacious Volcanoes $400 A</vt:lpstr>
      <vt:lpstr>Vivacious Volcanoes $500 Q</vt:lpstr>
      <vt:lpstr>Vivacious Volcanoes $500 A</vt:lpstr>
      <vt:lpstr>Mixed  Bag $100 Q</vt:lpstr>
      <vt:lpstr>Mixed  Bag $100 A</vt:lpstr>
      <vt:lpstr>Mixed  Bag $200 Q</vt:lpstr>
      <vt:lpstr>Mixed  Bag $200 A</vt:lpstr>
      <vt:lpstr>Mixed  Bag $300 Q</vt:lpstr>
      <vt:lpstr>Mixed  Bag $300 A</vt:lpstr>
      <vt:lpstr>Mixed  Bag $400 Q</vt:lpstr>
      <vt:lpstr>Mixed  Bag $400 A</vt:lpstr>
      <vt:lpstr>Mixed  Bag $500 Q</vt:lpstr>
      <vt:lpstr>Mixed  Bag $500 A</vt:lpstr>
    </vt:vector>
  </TitlesOfParts>
  <Company>Hardin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Eleanor M. Savko</dc:creator>
  <cp:lastModifiedBy>Jillian Boisse</cp:lastModifiedBy>
  <cp:revision>49</cp:revision>
  <dcterms:created xsi:type="dcterms:W3CDTF">1998-08-19T17:45:48Z</dcterms:created>
  <dcterms:modified xsi:type="dcterms:W3CDTF">2013-05-15T19:46:00Z</dcterms:modified>
</cp:coreProperties>
</file>